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Nunito" pitchFamily="2" charset="0"/>
      <p:regular r:id="rId13"/>
      <p:bold r:id="rId14"/>
      <p:italic r:id="rId15"/>
      <p:boldItalic r:id="rId16"/>
    </p:embeddedFont>
    <p:embeddedFont>
      <p:font typeface="Proxima Nova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7" d="100"/>
          <a:sy n="137" d="100"/>
        </p:scale>
        <p:origin x="86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b49be57c53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b49be57c53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b49be57c53_0_3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b49be57c53_0_3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b49be57c5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b49be57c5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b49be57c53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b49be57c53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b49be57c53_0_2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b49be57c53_0_2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b49be57c53_0_2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b49be57c53_0_2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49be57c53_0_2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b49be57c53_0_2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b49be57c53_0_2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b49be57c53_0_2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b49be57c53_0_2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b49be57c53_0_2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b49be57c53_0_3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b49be57c53_0_3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ción 3 Grises ">
  <p:cSld name="CUSTOM_10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298075" y="183700"/>
            <a:ext cx="5457000" cy="135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22F4"/>
              </a:buClr>
              <a:buSzPts val="4400"/>
              <a:buNone/>
              <a:defRPr sz="4400">
                <a:solidFill>
                  <a:srgbClr val="4B22F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22F4"/>
              </a:buClr>
              <a:buSzPts val="2800"/>
              <a:buNone/>
              <a:defRPr sz="2800">
                <a:solidFill>
                  <a:srgbClr val="4B22F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22F4"/>
              </a:buClr>
              <a:buSzPts val="2800"/>
              <a:buNone/>
              <a:defRPr sz="2800">
                <a:solidFill>
                  <a:srgbClr val="4B22F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22F4"/>
              </a:buClr>
              <a:buSzPts val="2800"/>
              <a:buNone/>
              <a:defRPr sz="2800">
                <a:solidFill>
                  <a:srgbClr val="4B22F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22F4"/>
              </a:buClr>
              <a:buSzPts val="2800"/>
              <a:buNone/>
              <a:defRPr sz="2800">
                <a:solidFill>
                  <a:srgbClr val="4B22F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22F4"/>
              </a:buClr>
              <a:buSzPts val="2800"/>
              <a:buNone/>
              <a:defRPr sz="2800">
                <a:solidFill>
                  <a:srgbClr val="4B22F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22F4"/>
              </a:buClr>
              <a:buSzPts val="2800"/>
              <a:buNone/>
              <a:defRPr sz="2800">
                <a:solidFill>
                  <a:srgbClr val="4B22F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22F4"/>
              </a:buClr>
              <a:buSzPts val="2800"/>
              <a:buNone/>
              <a:defRPr sz="2800">
                <a:solidFill>
                  <a:srgbClr val="4B22F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22F4"/>
              </a:buClr>
              <a:buSzPts val="2800"/>
              <a:buNone/>
              <a:defRPr sz="2800">
                <a:solidFill>
                  <a:srgbClr val="4B22F4"/>
                </a:solidFill>
              </a:defRPr>
            </a:lvl9pPr>
          </a:lstStyle>
          <a:p>
            <a:endParaRPr/>
          </a:p>
        </p:txBody>
      </p:sp>
      <p:pic>
        <p:nvPicPr>
          <p:cNvPr id="52" name="Google Shape;52;p13"/>
          <p:cNvPicPr preferRelativeResize="0"/>
          <p:nvPr/>
        </p:nvPicPr>
        <p:blipFill rotWithShape="1">
          <a:blip r:embed="rId3">
            <a:alphaModFix/>
          </a:blip>
          <a:srcRect l="999" r="999"/>
          <a:stretch/>
        </p:blipFill>
        <p:spPr>
          <a:xfrm>
            <a:off x="298075" y="4408700"/>
            <a:ext cx="1631600" cy="6118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">
  <p:cSld name="CUSTOM_2">
    <p:bg>
      <p:bgPr>
        <a:solidFill>
          <a:srgbClr val="FCFCFC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51625" y="173124"/>
            <a:ext cx="411900" cy="4119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280850" y="112950"/>
            <a:ext cx="5967000" cy="76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rgbClr val="4B22F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520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520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520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520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520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520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520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520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tada">
  <p:cSld name="TITLE_1">
    <p:bg>
      <p:bgPr>
        <a:solidFill>
          <a:srgbClr val="4B22F4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5"/>
          <p:cNvPicPr preferRelativeResize="0"/>
          <p:nvPr/>
        </p:nvPicPr>
        <p:blipFill rotWithShape="1">
          <a:blip r:embed="rId2">
            <a:alphaModFix/>
          </a:blip>
          <a:srcRect l="999" r="989"/>
          <a:stretch/>
        </p:blipFill>
        <p:spPr>
          <a:xfrm>
            <a:off x="298075" y="4408700"/>
            <a:ext cx="1631600" cy="611856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5"/>
          <p:cNvSpPr txBox="1">
            <a:spLocks noGrp="1"/>
          </p:cNvSpPr>
          <p:nvPr>
            <p:ph type="title"/>
          </p:nvPr>
        </p:nvSpPr>
        <p:spPr>
          <a:xfrm>
            <a:off x="298075" y="1637250"/>
            <a:ext cx="5865000" cy="186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Proxima Nova"/>
              <a:buNone/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subTitle" idx="1"/>
          </p:nvPr>
        </p:nvSpPr>
        <p:spPr>
          <a:xfrm>
            <a:off x="298075" y="1262075"/>
            <a:ext cx="4552200" cy="3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7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rgbClr val="FFFFFF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rgbClr val="FFFFFF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rgbClr val="FFFFFF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rgbClr val="FFFFFF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rgbClr val="FFFFFF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rgbClr val="FFFFFF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rgbClr val="FFFFFF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4B22F4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7"/>
          <p:cNvSpPr txBox="1">
            <a:spLocks noGrp="1"/>
          </p:cNvSpPr>
          <p:nvPr>
            <p:ph type="title"/>
          </p:nvPr>
        </p:nvSpPr>
        <p:spPr>
          <a:xfrm>
            <a:off x="298075" y="1637250"/>
            <a:ext cx="5865000" cy="186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La esencia de tu marca: insights, promesa y manifiesto.</a:t>
            </a:r>
            <a:br>
              <a:rPr lang="es" dirty="0"/>
            </a:br>
            <a:r>
              <a:rPr lang="es" dirty="0"/>
              <a:t>Modelo desarrollado  </a:t>
            </a:r>
            <a:r>
              <a:rPr lang="es-CO" b="1" i="0" dirty="0">
                <a:solidFill>
                  <a:srgbClr val="FFFFFF"/>
                </a:solidFill>
                <a:effectLst/>
                <a:latin typeface="Nunito" pitchFamily="2" charset="0"/>
              </a:rPr>
              <a:t>por </a:t>
            </a:r>
            <a:br>
              <a:rPr lang="es-CO" b="1" i="0" dirty="0">
                <a:solidFill>
                  <a:srgbClr val="FFFFFF"/>
                </a:solidFill>
                <a:effectLst/>
                <a:latin typeface="Nunito" pitchFamily="2" charset="0"/>
              </a:rPr>
            </a:br>
            <a:r>
              <a:rPr lang="es-CO" b="1" i="0" dirty="0">
                <a:solidFill>
                  <a:srgbClr val="FFFFFF"/>
                </a:solidFill>
                <a:effectLst/>
                <a:latin typeface="Nunito" pitchFamily="2" charset="0"/>
              </a:rPr>
              <a:t>Vanya Silva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6"/>
          <p:cNvSpPr txBox="1">
            <a:spLocks noGrp="1"/>
          </p:cNvSpPr>
          <p:nvPr>
            <p:ph type="title"/>
          </p:nvPr>
        </p:nvSpPr>
        <p:spPr>
          <a:xfrm>
            <a:off x="280850" y="112950"/>
            <a:ext cx="5967000" cy="76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Manifiesto de marca</a:t>
            </a:r>
            <a:endParaRPr/>
          </a:p>
        </p:txBody>
      </p:sp>
      <p:sp>
        <p:nvSpPr>
          <p:cNvPr id="141" name="Google Shape;141;p26"/>
          <p:cNvSpPr/>
          <p:nvPr/>
        </p:nvSpPr>
        <p:spPr>
          <a:xfrm>
            <a:off x="841425" y="1832050"/>
            <a:ext cx="7548000" cy="17199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999999"/>
                </a:solidFill>
              </a:rPr>
              <a:t>Escribe aquí tu manifiesto</a:t>
            </a:r>
            <a:endParaRPr>
              <a:solidFill>
                <a:srgbClr val="9999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8"/>
          <p:cNvSpPr txBox="1">
            <a:spLocks noGrp="1"/>
          </p:cNvSpPr>
          <p:nvPr>
            <p:ph type="title"/>
          </p:nvPr>
        </p:nvSpPr>
        <p:spPr>
          <a:xfrm>
            <a:off x="298075" y="183700"/>
            <a:ext cx="5457000" cy="135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600" b="1" dirty="0"/>
              <a:t>Insights y necesidades a resolver</a:t>
            </a:r>
            <a:endParaRPr sz="3600" b="1" dirty="0">
              <a:solidFill>
                <a:srgbClr val="4B22F4"/>
              </a:solidFill>
            </a:endParaRPr>
          </a:p>
        </p:txBody>
      </p:sp>
      <p:sp>
        <p:nvSpPr>
          <p:cNvPr id="71" name="Google Shape;71;p18"/>
          <p:cNvSpPr txBox="1"/>
          <p:nvPr/>
        </p:nvSpPr>
        <p:spPr>
          <a:xfrm>
            <a:off x="407250" y="1574900"/>
            <a:ext cx="5347800" cy="19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Nunito"/>
              <a:buAutoNum type="arabicPeriod"/>
            </a:pPr>
            <a:r>
              <a:rPr lang="es" sz="1200" dirty="0">
                <a:latin typeface="Nunito"/>
                <a:ea typeface="Nunito"/>
                <a:cs typeface="Nunito"/>
                <a:sym typeface="Nunito"/>
              </a:rPr>
              <a:t>Utilizar un mapa de empatía:  Creación del personaje usuario de la marca: género, edad,  formación, intereses,  entorno familiar,  social, político.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Nunito"/>
              <a:buAutoNum type="arabicPeriod"/>
            </a:pPr>
            <a:r>
              <a:rPr lang="es" sz="1200" dirty="0">
                <a:latin typeface="Nunito"/>
                <a:ea typeface="Nunito"/>
                <a:cs typeface="Nunito"/>
                <a:sym typeface="Nunito"/>
              </a:rPr>
              <a:t>¿Quépiensa y siente?,  ¿Qué ve?,  ¿Qué hace?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Nunito"/>
              <a:buAutoNum type="arabicPeriod"/>
            </a:pPr>
            <a:r>
              <a:rPr lang="es" sz="1200" dirty="0">
                <a:latin typeface="Nunito"/>
                <a:ea typeface="Nunito"/>
                <a:cs typeface="Nunito"/>
                <a:sym typeface="Nunito"/>
              </a:rPr>
              <a:t>Esfuerzos-medios  / Resultados-Necesidades</a:t>
            </a:r>
            <a:endParaRPr sz="1200" dirty="0">
              <a:latin typeface="Nunito"/>
              <a:ea typeface="Nunito"/>
              <a:cs typeface="Nunito"/>
              <a:sym typeface="Nunito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Nunito"/>
              <a:buAutoNum type="arabicPeriod"/>
            </a:pPr>
            <a:r>
              <a:rPr lang="es" sz="1200" dirty="0">
                <a:latin typeface="Nunito"/>
                <a:ea typeface="Nunito"/>
                <a:cs typeface="Nunito"/>
                <a:sym typeface="Nunito"/>
              </a:rPr>
              <a:t>Utilizar métodos de observación o pequeñas encuestas</a:t>
            </a:r>
            <a:endParaRPr sz="1200" dirty="0"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rgbClr val="03CAD2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280850" y="112950"/>
            <a:ext cx="7651376" cy="9689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 dirty="0"/>
              <a:t>Insights: </a:t>
            </a:r>
            <a:r>
              <a:rPr lang="es" sz="1500" dirty="0"/>
              <a:t>percepciones ocultas que se generan en el consumidor antes o después de la compra.  Motivación profunda,  una verdad revelada.</a:t>
            </a:r>
            <a:br>
              <a:rPr lang="es" sz="1500" dirty="0"/>
            </a:br>
            <a:r>
              <a:rPr lang="es" sz="1200" dirty="0"/>
              <a:t>Ejm:  Dove “Belleza real”</a:t>
            </a:r>
            <a:endParaRPr sz="1200" dirty="0"/>
          </a:p>
        </p:txBody>
      </p:sp>
      <p:sp>
        <p:nvSpPr>
          <p:cNvPr id="77" name="Google Shape;77;p19"/>
          <p:cNvSpPr/>
          <p:nvPr/>
        </p:nvSpPr>
        <p:spPr>
          <a:xfrm>
            <a:off x="384225" y="954350"/>
            <a:ext cx="7548000" cy="495900"/>
          </a:xfrm>
          <a:prstGeom prst="rect">
            <a:avLst/>
          </a:prstGeom>
          <a:solidFill>
            <a:srgbClr val="4B2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Escribe aquí tu primer Insight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8" name="Google Shape;78;p19"/>
          <p:cNvSpPr/>
          <p:nvPr/>
        </p:nvSpPr>
        <p:spPr>
          <a:xfrm>
            <a:off x="384225" y="1527250"/>
            <a:ext cx="7548000" cy="1251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999999"/>
                </a:solidFill>
              </a:rPr>
              <a:t>Agrega una descripción o los quotes que pudiste hallar en relación a este insight.</a:t>
            </a:r>
            <a:endParaRPr>
              <a:solidFill>
                <a:srgbClr val="999999"/>
              </a:solidFill>
            </a:endParaRPr>
          </a:p>
        </p:txBody>
      </p:sp>
      <p:sp>
        <p:nvSpPr>
          <p:cNvPr id="79" name="Google Shape;79;p19"/>
          <p:cNvSpPr/>
          <p:nvPr/>
        </p:nvSpPr>
        <p:spPr>
          <a:xfrm>
            <a:off x="384225" y="2856150"/>
            <a:ext cx="7548000" cy="495900"/>
          </a:xfrm>
          <a:prstGeom prst="rect">
            <a:avLst/>
          </a:prstGeom>
          <a:solidFill>
            <a:srgbClr val="4B2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Escribe aquí tu segundo Insight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0" name="Google Shape;80;p19"/>
          <p:cNvSpPr/>
          <p:nvPr/>
        </p:nvSpPr>
        <p:spPr>
          <a:xfrm>
            <a:off x="384225" y="3429050"/>
            <a:ext cx="7548000" cy="1251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999999"/>
                </a:solidFill>
              </a:rPr>
              <a:t>Agrega una descripción o los quotes que pudiste hallar en relación a este insight.</a:t>
            </a:r>
            <a:endParaRPr>
              <a:solidFill>
                <a:srgbClr val="99999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 txBox="1">
            <a:spLocks noGrp="1"/>
          </p:cNvSpPr>
          <p:nvPr>
            <p:ph type="title"/>
          </p:nvPr>
        </p:nvSpPr>
        <p:spPr>
          <a:xfrm>
            <a:off x="280850" y="112950"/>
            <a:ext cx="5967000" cy="76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Necesidades resueltas</a:t>
            </a:r>
            <a:endParaRPr/>
          </a:p>
        </p:txBody>
      </p:sp>
      <p:sp>
        <p:nvSpPr>
          <p:cNvPr id="86" name="Google Shape;86;p20"/>
          <p:cNvSpPr/>
          <p:nvPr/>
        </p:nvSpPr>
        <p:spPr>
          <a:xfrm>
            <a:off x="384225" y="1106750"/>
            <a:ext cx="3767700" cy="495900"/>
          </a:xfrm>
          <a:prstGeom prst="rect">
            <a:avLst/>
          </a:prstGeom>
          <a:solidFill>
            <a:srgbClr val="4B2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Funcionales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7" name="Google Shape;87;p20"/>
          <p:cNvSpPr/>
          <p:nvPr/>
        </p:nvSpPr>
        <p:spPr>
          <a:xfrm>
            <a:off x="384225" y="1679650"/>
            <a:ext cx="3767700" cy="2500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999999"/>
                </a:solidFill>
              </a:rPr>
              <a:t>¿Qué necesidades funcionales resuelves con tu marca?</a:t>
            </a:r>
            <a:endParaRPr>
              <a:solidFill>
                <a:srgbClr val="999999"/>
              </a:solidFill>
            </a:endParaRPr>
          </a:p>
        </p:txBody>
      </p:sp>
      <p:sp>
        <p:nvSpPr>
          <p:cNvPr id="88" name="Google Shape;88;p20"/>
          <p:cNvSpPr/>
          <p:nvPr/>
        </p:nvSpPr>
        <p:spPr>
          <a:xfrm>
            <a:off x="4230025" y="1679650"/>
            <a:ext cx="3767700" cy="2500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rgbClr val="999999"/>
                </a:solidFill>
              </a:rPr>
              <a:t>¿Qué necesidades emocionales resuelves con tu marca?</a:t>
            </a:r>
            <a:endParaRPr>
              <a:solidFill>
                <a:srgbClr val="999999"/>
              </a:solidFill>
            </a:endParaRPr>
          </a:p>
        </p:txBody>
      </p:sp>
      <p:sp>
        <p:nvSpPr>
          <p:cNvPr id="89" name="Google Shape;89;p20"/>
          <p:cNvSpPr/>
          <p:nvPr/>
        </p:nvSpPr>
        <p:spPr>
          <a:xfrm>
            <a:off x="4230025" y="1106750"/>
            <a:ext cx="3767700" cy="495900"/>
          </a:xfrm>
          <a:prstGeom prst="rect">
            <a:avLst/>
          </a:prstGeom>
          <a:solidFill>
            <a:srgbClr val="4B2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Emocionales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>
            <a:spLocks noGrp="1"/>
          </p:cNvSpPr>
          <p:nvPr>
            <p:ph type="title"/>
          </p:nvPr>
        </p:nvSpPr>
        <p:spPr>
          <a:xfrm>
            <a:off x="298075" y="183700"/>
            <a:ext cx="5457000" cy="135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600" b="1" dirty="0">
                <a:solidFill>
                  <a:srgbClr val="4B22F4"/>
                </a:solidFill>
              </a:rPr>
              <a:t>P</a:t>
            </a:r>
            <a:r>
              <a:rPr lang="es" sz="3600" b="1" dirty="0"/>
              <a:t>romesa de marca</a:t>
            </a:r>
            <a:endParaRPr sz="3600" b="1" dirty="0">
              <a:solidFill>
                <a:srgbClr val="4B22F4"/>
              </a:solidFill>
            </a:endParaRPr>
          </a:p>
        </p:txBody>
      </p:sp>
      <p:sp>
        <p:nvSpPr>
          <p:cNvPr id="95" name="Google Shape;95;p21"/>
          <p:cNvSpPr txBox="1"/>
          <p:nvPr/>
        </p:nvSpPr>
        <p:spPr>
          <a:xfrm>
            <a:off x="407250" y="1574900"/>
            <a:ext cx="5347800" cy="19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Nunito"/>
              <a:buAutoNum type="arabicPeriod"/>
            </a:pPr>
            <a:r>
              <a:rPr lang="es" sz="1200" dirty="0">
                <a:latin typeface="Nunito"/>
                <a:ea typeface="Nunito"/>
                <a:cs typeface="Nunito"/>
                <a:sym typeface="Nunito"/>
              </a:rPr>
              <a:t>¿Cuál es tu propósito de marca?</a:t>
            </a:r>
            <a:endParaRPr sz="1200" dirty="0">
              <a:latin typeface="Nunito"/>
              <a:ea typeface="Nunito"/>
              <a:cs typeface="Nunito"/>
              <a:sym typeface="Nunito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Nunito"/>
              <a:buAutoNum type="arabicPeriod"/>
            </a:pPr>
            <a:r>
              <a:rPr lang="es" sz="1200" dirty="0">
                <a:latin typeface="Nunito"/>
                <a:ea typeface="Nunito"/>
                <a:cs typeface="Nunito"/>
                <a:sym typeface="Nunito"/>
              </a:rPr>
              <a:t>¿Qué necesidades resolverás?</a:t>
            </a:r>
            <a:endParaRPr sz="1200" dirty="0"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 dirty="0">
                <a:latin typeface="Nunito"/>
                <a:ea typeface="Nunito"/>
                <a:cs typeface="Nunito"/>
                <a:sym typeface="Nunito"/>
              </a:rPr>
              <a:t>Escribe tu promesa de marca, luego de realizar tu matriz de ADN. Asegúrate que esté vinculado a un beneficio emocional. </a:t>
            </a:r>
            <a:br>
              <a:rPr lang="es" sz="1200" dirty="0">
                <a:latin typeface="Nunito"/>
                <a:ea typeface="Nunito"/>
                <a:cs typeface="Nunito"/>
                <a:sym typeface="Nunito"/>
              </a:rPr>
            </a:br>
            <a:br>
              <a:rPr lang="es" sz="1200" dirty="0">
                <a:latin typeface="Nunito"/>
                <a:ea typeface="Nunito"/>
                <a:cs typeface="Nunito"/>
                <a:sym typeface="Nunito"/>
              </a:rPr>
            </a:br>
            <a:r>
              <a:rPr lang="es" sz="1200" dirty="0">
                <a:latin typeface="Nunito"/>
                <a:ea typeface="Nunito"/>
                <a:cs typeface="Nunito"/>
                <a:sym typeface="Nunito"/>
              </a:rPr>
              <a:t>Para evaluar tu promesa, puedes preguntarte: ¿Es relevante? ¿Nos despierta emociones? ¿Nos lleva a la acción? ¿Es diferente a la competencia?</a:t>
            </a:r>
            <a:endParaRPr sz="1200" dirty="0"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rgbClr val="03CAD2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>
            <a:spLocks noGrp="1"/>
          </p:cNvSpPr>
          <p:nvPr>
            <p:ph type="title"/>
          </p:nvPr>
        </p:nvSpPr>
        <p:spPr>
          <a:xfrm>
            <a:off x="280850" y="112950"/>
            <a:ext cx="5967000" cy="76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Matriz de ADN</a:t>
            </a:r>
            <a:endParaRPr/>
          </a:p>
        </p:txBody>
      </p:sp>
      <p:sp>
        <p:nvSpPr>
          <p:cNvPr id="101" name="Google Shape;101;p22"/>
          <p:cNvSpPr/>
          <p:nvPr/>
        </p:nvSpPr>
        <p:spPr>
          <a:xfrm>
            <a:off x="1140250" y="1146725"/>
            <a:ext cx="3767700" cy="1716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>
                <a:latin typeface="Nunito"/>
                <a:ea typeface="Nunito"/>
                <a:cs typeface="Nunito"/>
                <a:sym typeface="Nunito"/>
              </a:rPr>
              <a:t>Beneficios funcionales, ¿qué hace por mis clientes?</a:t>
            </a:r>
            <a:endParaRPr b="1"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02" name="Google Shape;102;p22"/>
          <p:cNvSpPr/>
          <p:nvPr/>
        </p:nvSpPr>
        <p:spPr>
          <a:xfrm>
            <a:off x="4998450" y="1146725"/>
            <a:ext cx="3767700" cy="1716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Atributos, ¿cómo describirías la marca?</a:t>
            </a:r>
            <a:endParaRPr b="1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3" name="Google Shape;103;p22"/>
          <p:cNvSpPr txBox="1"/>
          <p:nvPr/>
        </p:nvSpPr>
        <p:spPr>
          <a:xfrm rot="-5400000" flipH="1">
            <a:off x="-98350" y="1798025"/>
            <a:ext cx="1716300" cy="413700"/>
          </a:xfrm>
          <a:prstGeom prst="rect">
            <a:avLst/>
          </a:prstGeom>
          <a:solidFill>
            <a:srgbClr val="4B22F4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Racional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4" name="Google Shape;104;p22"/>
          <p:cNvSpPr txBox="1"/>
          <p:nvPr/>
        </p:nvSpPr>
        <p:spPr>
          <a:xfrm rot="-5400000" flipH="1">
            <a:off x="-98350" y="3648400"/>
            <a:ext cx="1716300" cy="413700"/>
          </a:xfrm>
          <a:prstGeom prst="rect">
            <a:avLst/>
          </a:prstGeom>
          <a:solidFill>
            <a:srgbClr val="4B22F4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Emocional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5" name="Google Shape;105;p22"/>
          <p:cNvSpPr/>
          <p:nvPr/>
        </p:nvSpPr>
        <p:spPr>
          <a:xfrm>
            <a:off x="1140250" y="2997100"/>
            <a:ext cx="3767700" cy="1716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Beneficios emocionales, ¿cómo los hace sentir?</a:t>
            </a:r>
            <a:endParaRPr b="1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999999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999999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999999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999999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999999"/>
              </a:solidFill>
            </a:endParaRPr>
          </a:p>
        </p:txBody>
      </p:sp>
      <p:sp>
        <p:nvSpPr>
          <p:cNvPr id="106" name="Google Shape;106;p22"/>
          <p:cNvSpPr/>
          <p:nvPr/>
        </p:nvSpPr>
        <p:spPr>
          <a:xfrm>
            <a:off x="4998450" y="2997100"/>
            <a:ext cx="3767700" cy="1716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Beneficios simbólicos, ¿qué dice acerca de ellos cuando lo consumen?</a:t>
            </a:r>
            <a:endParaRPr b="1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3"/>
          <p:cNvSpPr txBox="1">
            <a:spLocks noGrp="1"/>
          </p:cNvSpPr>
          <p:nvPr>
            <p:ph type="title"/>
          </p:nvPr>
        </p:nvSpPr>
        <p:spPr>
          <a:xfrm>
            <a:off x="280850" y="112950"/>
            <a:ext cx="5967000" cy="76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Promesa de marca</a:t>
            </a:r>
            <a:endParaRPr/>
          </a:p>
        </p:txBody>
      </p:sp>
      <p:sp>
        <p:nvSpPr>
          <p:cNvPr id="112" name="Google Shape;112;p23"/>
          <p:cNvSpPr/>
          <p:nvPr/>
        </p:nvSpPr>
        <p:spPr>
          <a:xfrm>
            <a:off x="841425" y="1832050"/>
            <a:ext cx="7548000" cy="17199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999999"/>
                </a:solidFill>
              </a:rPr>
              <a:t>Escribe aquí tu promesa de marca, podrás seguir la ruta de big idea que te plantea Vanya en el curso.</a:t>
            </a:r>
            <a:endParaRPr>
              <a:solidFill>
                <a:srgbClr val="99999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>
            <a:spLocks noGrp="1"/>
          </p:cNvSpPr>
          <p:nvPr>
            <p:ph type="title"/>
          </p:nvPr>
        </p:nvSpPr>
        <p:spPr>
          <a:xfrm>
            <a:off x="298075" y="183700"/>
            <a:ext cx="5457000" cy="135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600" b="1" dirty="0"/>
              <a:t>Manifiesto de marca</a:t>
            </a:r>
            <a:endParaRPr sz="3600" b="1" dirty="0">
              <a:solidFill>
                <a:srgbClr val="4B22F4"/>
              </a:solidFill>
            </a:endParaRPr>
          </a:p>
        </p:txBody>
      </p:sp>
      <p:sp>
        <p:nvSpPr>
          <p:cNvPr id="118" name="Google Shape;118;p24"/>
          <p:cNvSpPr txBox="1"/>
          <p:nvPr/>
        </p:nvSpPr>
        <p:spPr>
          <a:xfrm>
            <a:off x="407250" y="1574900"/>
            <a:ext cx="5347800" cy="19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Nunito"/>
              <a:buAutoNum type="arabicPeriod"/>
            </a:pPr>
            <a:r>
              <a:rPr lang="es" sz="1200" dirty="0">
                <a:latin typeface="Nunito"/>
                <a:ea typeface="Nunito"/>
                <a:cs typeface="Nunito"/>
                <a:sym typeface="Nunito"/>
              </a:rPr>
              <a:t>¿Cuáles son tus valores de marca?</a:t>
            </a:r>
            <a:endParaRPr sz="1200" dirty="0">
              <a:latin typeface="Nunito"/>
              <a:ea typeface="Nunito"/>
              <a:cs typeface="Nunito"/>
              <a:sym typeface="Nunito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Nunito"/>
              <a:buAutoNum type="arabicPeriod"/>
            </a:pPr>
            <a:r>
              <a:rPr lang="es" sz="1200" dirty="0">
                <a:latin typeface="Nunito"/>
                <a:ea typeface="Nunito"/>
                <a:cs typeface="Nunito"/>
                <a:sym typeface="Nunito"/>
              </a:rPr>
              <a:t>¿Cuál es tu personalidad?</a:t>
            </a:r>
            <a:endParaRPr sz="1200" dirty="0"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 dirty="0">
                <a:latin typeface="Nunito"/>
                <a:ea typeface="Nunito"/>
                <a:cs typeface="Nunito"/>
                <a:sym typeface="Nunito"/>
              </a:rPr>
              <a:t>Responde las preguntas, en grupo, dupla o solo, finalmente traza ese manifiesto en 2 a 3 párrafos. </a:t>
            </a:r>
            <a:endParaRPr sz="1200" dirty="0"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rgbClr val="03CAD2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5"/>
          <p:cNvSpPr txBox="1">
            <a:spLocks noGrp="1"/>
          </p:cNvSpPr>
          <p:nvPr>
            <p:ph type="title"/>
          </p:nvPr>
        </p:nvSpPr>
        <p:spPr>
          <a:xfrm>
            <a:off x="280850" y="112950"/>
            <a:ext cx="5967000" cy="76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Preguntas en grupo </a:t>
            </a:r>
            <a:endParaRPr/>
          </a:p>
        </p:txBody>
      </p:sp>
      <p:sp>
        <p:nvSpPr>
          <p:cNvPr id="124" name="Google Shape;124;p25"/>
          <p:cNvSpPr/>
          <p:nvPr/>
        </p:nvSpPr>
        <p:spPr>
          <a:xfrm>
            <a:off x="384225" y="954350"/>
            <a:ext cx="2664600" cy="495900"/>
          </a:xfrm>
          <a:prstGeom prst="rect">
            <a:avLst/>
          </a:prstGeom>
          <a:solidFill>
            <a:srgbClr val="4B2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¿Por qué existimos como marca?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5" name="Google Shape;125;p25"/>
          <p:cNvSpPr/>
          <p:nvPr/>
        </p:nvSpPr>
        <p:spPr>
          <a:xfrm>
            <a:off x="384225" y="1527250"/>
            <a:ext cx="2664600" cy="12861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999999"/>
                </a:solidFill>
              </a:rPr>
              <a:t>Escribe aquí su respuesta compartida.</a:t>
            </a:r>
            <a:endParaRPr>
              <a:solidFill>
                <a:srgbClr val="999999"/>
              </a:solidFill>
            </a:endParaRPr>
          </a:p>
        </p:txBody>
      </p:sp>
      <p:sp>
        <p:nvSpPr>
          <p:cNvPr id="126" name="Google Shape;126;p25"/>
          <p:cNvSpPr/>
          <p:nvPr/>
        </p:nvSpPr>
        <p:spPr>
          <a:xfrm>
            <a:off x="3151750" y="954350"/>
            <a:ext cx="2664600" cy="495900"/>
          </a:xfrm>
          <a:prstGeom prst="rect">
            <a:avLst/>
          </a:prstGeom>
          <a:solidFill>
            <a:srgbClr val="4B2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¿Por qué luchamos?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7" name="Google Shape;127;p25"/>
          <p:cNvSpPr/>
          <p:nvPr/>
        </p:nvSpPr>
        <p:spPr>
          <a:xfrm>
            <a:off x="3151750" y="1527250"/>
            <a:ext cx="2664600" cy="12861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999999"/>
                </a:solidFill>
              </a:rPr>
              <a:t>Escribe aquí su respuesta compartida.</a:t>
            </a:r>
            <a:endParaRPr>
              <a:solidFill>
                <a:srgbClr val="999999"/>
              </a:solidFill>
            </a:endParaRPr>
          </a:p>
        </p:txBody>
      </p:sp>
      <p:sp>
        <p:nvSpPr>
          <p:cNvPr id="128" name="Google Shape;128;p25"/>
          <p:cNvSpPr/>
          <p:nvPr/>
        </p:nvSpPr>
        <p:spPr>
          <a:xfrm>
            <a:off x="5919275" y="954350"/>
            <a:ext cx="2664600" cy="495900"/>
          </a:xfrm>
          <a:prstGeom prst="rect">
            <a:avLst/>
          </a:prstGeom>
          <a:solidFill>
            <a:srgbClr val="4B2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¿Cuáles son nuestras pasiones?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9" name="Google Shape;129;p25"/>
          <p:cNvSpPr/>
          <p:nvPr/>
        </p:nvSpPr>
        <p:spPr>
          <a:xfrm>
            <a:off x="5919275" y="1527250"/>
            <a:ext cx="2664600" cy="12861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999999"/>
                </a:solidFill>
              </a:rPr>
              <a:t>Escribe aquí su respuesta compartida.</a:t>
            </a:r>
            <a:endParaRPr>
              <a:solidFill>
                <a:srgbClr val="999999"/>
              </a:solidFill>
            </a:endParaRPr>
          </a:p>
        </p:txBody>
      </p:sp>
      <p:sp>
        <p:nvSpPr>
          <p:cNvPr id="130" name="Google Shape;130;p25"/>
          <p:cNvSpPr/>
          <p:nvPr/>
        </p:nvSpPr>
        <p:spPr>
          <a:xfrm>
            <a:off x="384225" y="2890350"/>
            <a:ext cx="2664600" cy="495900"/>
          </a:xfrm>
          <a:prstGeom prst="rect">
            <a:avLst/>
          </a:prstGeom>
          <a:solidFill>
            <a:srgbClr val="4B2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¿Qué es lo que nos hace únicos y diferentes?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1" name="Google Shape;131;p25"/>
          <p:cNvSpPr/>
          <p:nvPr/>
        </p:nvSpPr>
        <p:spPr>
          <a:xfrm>
            <a:off x="384225" y="3463250"/>
            <a:ext cx="2664600" cy="12861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999999"/>
                </a:solidFill>
              </a:rPr>
              <a:t>Escribe aquí su respuesta compartida.</a:t>
            </a:r>
            <a:endParaRPr>
              <a:solidFill>
                <a:srgbClr val="999999"/>
              </a:solidFill>
            </a:endParaRPr>
          </a:p>
        </p:txBody>
      </p:sp>
      <p:sp>
        <p:nvSpPr>
          <p:cNvPr id="132" name="Google Shape;132;p25"/>
          <p:cNvSpPr/>
          <p:nvPr/>
        </p:nvSpPr>
        <p:spPr>
          <a:xfrm>
            <a:off x="3151750" y="2867400"/>
            <a:ext cx="2664600" cy="495900"/>
          </a:xfrm>
          <a:prstGeom prst="rect">
            <a:avLst/>
          </a:prstGeom>
          <a:solidFill>
            <a:srgbClr val="4B2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¿En qué creemos?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3" name="Google Shape;133;p25"/>
          <p:cNvSpPr/>
          <p:nvPr/>
        </p:nvSpPr>
        <p:spPr>
          <a:xfrm>
            <a:off x="3151750" y="3440300"/>
            <a:ext cx="2664600" cy="12861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999999"/>
                </a:solidFill>
              </a:rPr>
              <a:t>Escribe aquí su respuesta compartida.</a:t>
            </a:r>
            <a:endParaRPr>
              <a:solidFill>
                <a:srgbClr val="999999"/>
              </a:solidFill>
            </a:endParaRPr>
          </a:p>
        </p:txBody>
      </p:sp>
      <p:sp>
        <p:nvSpPr>
          <p:cNvPr id="134" name="Google Shape;134;p25"/>
          <p:cNvSpPr/>
          <p:nvPr/>
        </p:nvSpPr>
        <p:spPr>
          <a:xfrm>
            <a:off x="5919275" y="2890350"/>
            <a:ext cx="2664600" cy="495900"/>
          </a:xfrm>
          <a:prstGeom prst="rect">
            <a:avLst/>
          </a:prstGeom>
          <a:solidFill>
            <a:srgbClr val="4B2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¿A qué no renunciamos nunca?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5" name="Google Shape;135;p25"/>
          <p:cNvSpPr/>
          <p:nvPr/>
        </p:nvSpPr>
        <p:spPr>
          <a:xfrm>
            <a:off x="5919275" y="3463250"/>
            <a:ext cx="2664600" cy="12861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999999"/>
                </a:solidFill>
              </a:rPr>
              <a:t>Escribe aquí su respuesta compartida.</a:t>
            </a:r>
            <a:endParaRPr>
              <a:solidFill>
                <a:srgbClr val="99999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437</Words>
  <Application>Microsoft Office PowerPoint</Application>
  <PresentationFormat>Presentación en pantalla (16:9)</PresentationFormat>
  <Paragraphs>65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Proxima Nova</vt:lpstr>
      <vt:lpstr>Arial</vt:lpstr>
      <vt:lpstr>Nunito</vt:lpstr>
      <vt:lpstr>Simple Light</vt:lpstr>
      <vt:lpstr>La esencia de tu marca: insights, promesa y manifiesto. Modelo desarrollado  por  Vanya Silva</vt:lpstr>
      <vt:lpstr>Insights y necesidades a resolver</vt:lpstr>
      <vt:lpstr>Insights: percepciones ocultas que se generan en el consumidor antes o después de la compra.  Motivación profunda,  una verdad revelada. Ejm:  Dove “Belleza real”</vt:lpstr>
      <vt:lpstr>Necesidades resueltas</vt:lpstr>
      <vt:lpstr>Promesa de marca</vt:lpstr>
      <vt:lpstr>Matriz de ADN</vt:lpstr>
      <vt:lpstr>Promesa de marca</vt:lpstr>
      <vt:lpstr>Manifiesto de marca</vt:lpstr>
      <vt:lpstr>Preguntas en grupo </vt:lpstr>
      <vt:lpstr>Manifiesto de marca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esencia de tu marca: insights, promesa y manifiesto.</dc:title>
  <dc:creator>oscar felipe chavez gutierrez</dc:creator>
  <cp:lastModifiedBy>oscar felipe chavez gutierrez</cp:lastModifiedBy>
  <cp:revision>7</cp:revision>
  <dcterms:modified xsi:type="dcterms:W3CDTF">2022-06-24T20:32:00Z</dcterms:modified>
</cp:coreProperties>
</file>